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7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5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2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1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40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9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5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4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30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60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24D29-0F9A-45A1-AAAF-A020F574E2D4}" type="datetimeFigureOut">
              <a:rPr lang="en-GB" smtClean="0"/>
              <a:t>01/06/2015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7246C-D2A8-44B9-A28E-42EBBC18AC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6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b@truthlega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Small Business, Enterprise and Employment Act: </a:t>
            </a:r>
            <a:br>
              <a:rPr lang="en-GB" b="1" dirty="0"/>
            </a:br>
            <a:r>
              <a:rPr lang="en-GB" b="1" dirty="0" smtClean="0"/>
              <a:t>The Legal Perspective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Tom Birtwhistle</a:t>
            </a:r>
          </a:p>
          <a:p>
            <a:r>
              <a:rPr lang="en-GB" dirty="0" smtClean="0"/>
              <a:t>Head of Civil Litigation: Truth Legal Solicitors</a:t>
            </a:r>
            <a:endParaRPr lang="en-GB" dirty="0"/>
          </a:p>
        </p:txBody>
      </p:sp>
      <p:pic>
        <p:nvPicPr>
          <p:cNvPr id="5" name="Picture 4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1391" y="175603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0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Pubco</a:t>
            </a:r>
            <a:r>
              <a:rPr lang="en-GB" dirty="0" smtClean="0"/>
              <a:t> fightback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Worth considering in light of change of government – new Secretary of State and new committee </a:t>
            </a:r>
          </a:p>
          <a:p>
            <a:r>
              <a:rPr lang="en-GB" dirty="0" smtClean="0"/>
              <a:t>Court challenges to the Act – HRA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Repeal/Part repeal of Act</a:t>
            </a:r>
          </a:p>
          <a:p>
            <a:r>
              <a:rPr lang="en-GB" dirty="0" smtClean="0"/>
              <a:t>Contents of the </a:t>
            </a:r>
            <a:r>
              <a:rPr lang="en-GB" dirty="0" err="1" smtClean="0"/>
              <a:t>Regs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Revision of the </a:t>
            </a:r>
            <a:r>
              <a:rPr lang="en-GB" dirty="0" err="1" smtClean="0"/>
              <a:t>Regs</a:t>
            </a:r>
            <a:endParaRPr lang="en-GB" dirty="0" smtClean="0"/>
          </a:p>
          <a:p>
            <a:r>
              <a:rPr lang="en-GB" dirty="0" smtClean="0"/>
              <a:t>Watch the lobbying begin in earnest!</a:t>
            </a:r>
          </a:p>
          <a:p>
            <a:endParaRPr lang="en-GB" dirty="0"/>
          </a:p>
        </p:txBody>
      </p:sp>
      <p:pic>
        <p:nvPicPr>
          <p:cNvPr id="4" name="Picture 3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95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to be cheerful…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Passing of Act in the first place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Regulatory powers of the Pub Adjudicator – investigations and fines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Arbitration with teeth</a:t>
            </a:r>
            <a:endParaRPr lang="en-GB" dirty="0"/>
          </a:p>
        </p:txBody>
      </p:sp>
      <p:pic>
        <p:nvPicPr>
          <p:cNvPr id="4" name="Picture 3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33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1771" y="836784"/>
            <a:ext cx="2935459" cy="275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Tom Birtwhistle</a:t>
            </a:r>
          </a:p>
          <a:p>
            <a:pPr marL="0" indent="0" algn="ctr">
              <a:buNone/>
            </a:pPr>
            <a:r>
              <a:rPr lang="en-GB" dirty="0" smtClean="0"/>
              <a:t>Head of Civil Litigation</a:t>
            </a:r>
          </a:p>
          <a:p>
            <a:pPr marL="0" indent="0" algn="ctr">
              <a:buNone/>
            </a:pPr>
            <a:r>
              <a:rPr lang="en-GB" dirty="0" smtClean="0">
                <a:hlinkClick r:id="rId3"/>
              </a:rPr>
              <a:t>thomasb@truthlegal.com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614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dirty="0"/>
              <a:t>Contents of code – Act defines what “may” be included but not the full contents.  Due to be published by 26 April 2016</a:t>
            </a:r>
          </a:p>
          <a:p>
            <a:pPr lvl="0"/>
            <a:r>
              <a:rPr lang="en-GB" dirty="0"/>
              <a:t>Will there be mandatory T&amp;Cs in contracts to make them MRO- compliant?   Void if exclude MRO and referral to arbitration but remainder is open at this point – secretary may make </a:t>
            </a:r>
            <a:r>
              <a:rPr lang="en-GB" dirty="0" err="1"/>
              <a:t>regs</a:t>
            </a:r>
            <a:r>
              <a:rPr lang="en-GB" dirty="0"/>
              <a:t> re compatibility but doesn’t have to – Clause 47</a:t>
            </a:r>
          </a:p>
          <a:p>
            <a:pPr lvl="0"/>
            <a:r>
              <a:rPr lang="en-GB" dirty="0"/>
              <a:t>What is a “trigger event” – to be defined in the Pub Code, but will be beyond the control of the tied pub tenant, not reasonably foreseeable, and has significant impact on likely level of trade – Clause 43.9</a:t>
            </a:r>
          </a:p>
          <a:p>
            <a:pPr lvl="0"/>
            <a:r>
              <a:rPr lang="en-GB" dirty="0"/>
              <a:t>What does MRO mean in practice – methods of assessment</a:t>
            </a:r>
          </a:p>
          <a:p>
            <a:pPr lvl="0"/>
            <a:r>
              <a:rPr lang="en-GB" dirty="0"/>
              <a:t>What powers will Adjudicator have? – NB only power to adjudicate on disputes relating to Pub Code – if not included, can’t go to arbitration. Clause 48.2</a:t>
            </a:r>
          </a:p>
          <a:p>
            <a:pPr lvl="0"/>
            <a:r>
              <a:rPr lang="en-GB" dirty="0"/>
              <a:t>Duration – mandatory review of impact after 2 years – Clause 65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/>
              <a:t>Retention of the Adjudicator and the Code</a:t>
            </a:r>
          </a:p>
          <a:p>
            <a:pPr lvl="0"/>
            <a:r>
              <a:rPr lang="en-GB" dirty="0"/>
              <a:t>Exemptions from the Pub Code (Section 71)</a:t>
            </a:r>
          </a:p>
          <a:p>
            <a:pPr lvl="0"/>
            <a:r>
              <a:rPr lang="en-GB" dirty="0"/>
              <a:t>Avoidance of Pub Code through corporate structure</a:t>
            </a:r>
          </a:p>
          <a:p>
            <a:pPr lvl="0"/>
            <a:r>
              <a:rPr lang="en-GB" dirty="0"/>
              <a:t>Contracting out of Pub Code – see clause 47 re voidable/unenforceable where excluding MRO/arbitration.  Remainder of leases to carry on?</a:t>
            </a:r>
          </a:p>
          <a:p>
            <a:pPr lvl="0"/>
            <a:r>
              <a:rPr lang="en-GB" dirty="0"/>
              <a:t>Trigger Points and reviews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54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1391" y="21780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to the Act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Hangover from pre-Beer Orders 1989 – retention of tie</a:t>
            </a:r>
          </a:p>
          <a:p>
            <a:r>
              <a:rPr lang="en-GB" dirty="0" smtClean="0"/>
              <a:t>Landlord &amp; Tenant Act 1954: lease renewal</a:t>
            </a:r>
          </a:p>
          <a:p>
            <a:r>
              <a:rPr lang="en-GB" dirty="0" smtClean="0"/>
              <a:t>Implementation of voluntary Codes of Practice and PICAS</a:t>
            </a:r>
          </a:p>
          <a:p>
            <a:r>
              <a:rPr lang="en-GB" dirty="0" smtClean="0"/>
              <a:t>Minor concessions against tie retention – </a:t>
            </a:r>
            <a:r>
              <a:rPr lang="en-GB" i="1" dirty="0" err="1" smtClean="0"/>
              <a:t>Inntrepeneur</a:t>
            </a:r>
            <a:r>
              <a:rPr lang="en-GB" i="1" dirty="0" smtClean="0"/>
              <a:t> v </a:t>
            </a:r>
            <a:r>
              <a:rPr lang="en-GB" i="1" dirty="0" err="1" smtClean="0"/>
              <a:t>Crehan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2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know so far…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Creation of a </a:t>
            </a:r>
            <a:r>
              <a:rPr lang="en-GB" dirty="0"/>
              <a:t>Pubs Code Adjudicator </a:t>
            </a:r>
            <a:r>
              <a:rPr lang="en-GB" dirty="0" smtClean="0"/>
              <a:t>– with powers to adjudicate and to request information</a:t>
            </a:r>
          </a:p>
          <a:p>
            <a:r>
              <a:rPr lang="en-GB" dirty="0" smtClean="0"/>
              <a:t>Implementation of statutory code of practice (“the Pubs Code”) by 26 April 2016</a:t>
            </a:r>
          </a:p>
          <a:p>
            <a:r>
              <a:rPr lang="en-GB" dirty="0" smtClean="0"/>
              <a:t>Pub Code must be based on “principle </a:t>
            </a:r>
            <a:r>
              <a:rPr lang="en-GB" dirty="0"/>
              <a:t>of fair and lawful dealing by pub-owning businesses in relation to their tied pub </a:t>
            </a:r>
            <a:r>
              <a:rPr lang="en-GB" dirty="0" smtClean="0"/>
              <a:t>tenants”</a:t>
            </a:r>
          </a:p>
          <a:p>
            <a:r>
              <a:rPr lang="en-GB" dirty="0" smtClean="0"/>
              <a:t>Tied tenants “should </a:t>
            </a:r>
            <a:r>
              <a:rPr lang="en-GB" dirty="0"/>
              <a:t>not be worse off than they would be if they were not subject to any product or service </a:t>
            </a:r>
            <a:r>
              <a:rPr lang="en-GB" dirty="0" smtClean="0"/>
              <a:t>tie”.</a:t>
            </a:r>
          </a:p>
          <a:p>
            <a:r>
              <a:rPr lang="en-GB" dirty="0" smtClean="0"/>
              <a:t>Mandatory MRO option for tied tenants on renewal/rent review</a:t>
            </a:r>
          </a:p>
          <a:p>
            <a:r>
              <a:rPr lang="en-GB" dirty="0" smtClean="0"/>
              <a:t>But…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don’t know…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Contents of code – Act defines what “may” be included but not the full contents.  Due to be published by 26 April 2016</a:t>
            </a:r>
          </a:p>
          <a:p>
            <a:r>
              <a:rPr lang="en-GB" dirty="0" smtClean="0"/>
              <a:t>Will there be mandatory T&amp;Cs in contracts to make them MRO- compliant?</a:t>
            </a:r>
          </a:p>
          <a:p>
            <a:r>
              <a:rPr lang="en-GB" dirty="0" smtClean="0"/>
              <a:t>What is a “trigger event” – to be defined in the Pub Code, but will be beyond </a:t>
            </a:r>
            <a:r>
              <a:rPr lang="en-GB" dirty="0"/>
              <a:t>the control of the tied pub tenant</a:t>
            </a:r>
            <a:r>
              <a:rPr lang="en-GB" dirty="0" smtClean="0"/>
              <a:t>, </a:t>
            </a:r>
            <a:r>
              <a:rPr lang="en-GB" dirty="0"/>
              <a:t>not reasonably </a:t>
            </a:r>
            <a:r>
              <a:rPr lang="en-GB" dirty="0" smtClean="0"/>
              <a:t>foreseeable, and has significant impact on likely level of trade</a:t>
            </a:r>
          </a:p>
          <a:p>
            <a:r>
              <a:rPr lang="en-GB" dirty="0" smtClean="0"/>
              <a:t>What does MRO mean in practice – methods of assessment</a:t>
            </a:r>
          </a:p>
          <a:p>
            <a:r>
              <a:rPr lang="en-GB" dirty="0" smtClean="0"/>
              <a:t>What powers will Adjudicator have?</a:t>
            </a:r>
          </a:p>
          <a:p>
            <a:r>
              <a:rPr lang="en-GB" dirty="0" smtClean="0"/>
              <a:t>Duration – mandatory review of impact after 2 years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5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battles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Retention of the Adjudicator and the Code</a:t>
            </a:r>
          </a:p>
          <a:p>
            <a:r>
              <a:rPr lang="en-GB" dirty="0" smtClean="0"/>
              <a:t>Exemptions from the Pub Code (Section 71)</a:t>
            </a:r>
          </a:p>
          <a:p>
            <a:r>
              <a:rPr lang="en-GB" dirty="0" smtClean="0"/>
              <a:t>Avoidance of Pub Code through corporate structure</a:t>
            </a:r>
          </a:p>
          <a:p>
            <a:r>
              <a:rPr lang="en-GB" dirty="0" smtClean="0"/>
              <a:t>Contracting out of Pub Code</a:t>
            </a:r>
          </a:p>
          <a:p>
            <a:r>
              <a:rPr lang="en-GB" dirty="0" smtClean="0"/>
              <a:t>Trigger Points and reviews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Retention of the Code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Mandatory review of both Code and Adjudicator built into Act</a:t>
            </a:r>
          </a:p>
          <a:p>
            <a:r>
              <a:rPr lang="en-GB" dirty="0" smtClean="0"/>
              <a:t>Section 46 - Review </a:t>
            </a:r>
            <a:r>
              <a:rPr lang="en-GB" dirty="0"/>
              <a:t>of Pubs </a:t>
            </a:r>
            <a:r>
              <a:rPr lang="en-GB" dirty="0" smtClean="0"/>
              <a:t>Code 3-yearly</a:t>
            </a:r>
          </a:p>
          <a:p>
            <a:r>
              <a:rPr lang="en-GB" dirty="0" smtClean="0"/>
              <a:t>Section 66 – Abolition of the Adjudicator</a:t>
            </a:r>
          </a:p>
          <a:p>
            <a:r>
              <a:rPr lang="en-GB" dirty="0" smtClean="0"/>
              <a:t>Need to show providing value for money and acting in accordance with intention set out in the Act</a:t>
            </a:r>
          </a:p>
          <a:p>
            <a:r>
              <a:rPr lang="en-GB" dirty="0" smtClean="0"/>
              <a:t>Use it or lose it?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1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Exemption from the Code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Section 69 – “Pub Owning Business” = Before </a:t>
            </a:r>
            <a:r>
              <a:rPr lang="en-GB" dirty="0"/>
              <a:t>the Pubs Code comes into </a:t>
            </a:r>
            <a:r>
              <a:rPr lang="en-GB" dirty="0" smtClean="0"/>
              <a:t>force, or in subsequent financial year, landlord </a:t>
            </a:r>
            <a:r>
              <a:rPr lang="en-GB" dirty="0"/>
              <a:t>of 500 or more tied </a:t>
            </a:r>
            <a:r>
              <a:rPr lang="en-GB" dirty="0" smtClean="0"/>
              <a:t>pubs</a:t>
            </a:r>
          </a:p>
          <a:p>
            <a:r>
              <a:rPr lang="en-GB" dirty="0" smtClean="0"/>
              <a:t>NB Section 69(2) – attempt to prevent group companies claiming separate legal status and thereby exemption – will this stand?</a:t>
            </a:r>
          </a:p>
          <a:p>
            <a:r>
              <a:rPr lang="en-GB" dirty="0" smtClean="0"/>
              <a:t>Section 71: Secretary of State can grant exemptions covering wide range of characteristics (pub, tenant, lease, landlord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Watch the lobbying!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Contracting out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Already envisaged (but not expressly stated) within the Act</a:t>
            </a:r>
          </a:p>
          <a:p>
            <a:r>
              <a:rPr lang="en-GB" dirty="0" smtClean="0"/>
              <a:t>Well established principle that parties can contract out – familiar re lease renewal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Likely specified form and strict interpretation – see renewal, standard/statutory declarations</a:t>
            </a:r>
          </a:p>
          <a:p>
            <a:r>
              <a:rPr lang="en-GB" dirty="0" smtClean="0"/>
              <a:t>Applied properly by landlords?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6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thLegal_Small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161535"/>
            <a:ext cx="150749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Trigger Points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for redrafting of standard leases to limit mandatory MRO points</a:t>
            </a:r>
          </a:p>
          <a:p>
            <a:r>
              <a:rPr lang="en-GB" dirty="0" smtClean="0"/>
              <a:t>Trigger Points to be defined within </a:t>
            </a:r>
            <a:r>
              <a:rPr lang="en-GB" dirty="0" err="1" smtClean="0"/>
              <a:t>regs</a:t>
            </a:r>
            <a:r>
              <a:rPr lang="en-GB" dirty="0" smtClean="0"/>
              <a:t>.  </a:t>
            </a:r>
          </a:p>
          <a:p>
            <a:r>
              <a:rPr lang="en-GB" dirty="0" smtClean="0"/>
              <a:t>Going to be objective test, fact-sensitive.  Familiar already </a:t>
            </a:r>
            <a:r>
              <a:rPr lang="en-GB" dirty="0" err="1" smtClean="0"/>
              <a:t>eg</a:t>
            </a:r>
            <a:r>
              <a:rPr lang="en-GB" dirty="0" smtClean="0"/>
              <a:t> adverse change in business in existing codes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6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756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Small Business, Enterprise and Employment Act:  The Legal Perspective</vt:lpstr>
      <vt:lpstr>Background to the Act</vt:lpstr>
      <vt:lpstr>What we know so far…</vt:lpstr>
      <vt:lpstr>What we don’t know…</vt:lpstr>
      <vt:lpstr>Legal battles</vt:lpstr>
      <vt:lpstr>Retention of the Code</vt:lpstr>
      <vt:lpstr>Exemption from the Code</vt:lpstr>
      <vt:lpstr>Contracting out</vt:lpstr>
      <vt:lpstr>Trigger Points</vt:lpstr>
      <vt:lpstr>Pubco fightback </vt:lpstr>
      <vt:lpstr>Reasons to be cheerful…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Birtwhistle</dc:creator>
  <cp:lastModifiedBy>Thomas Birtwhistle</cp:lastModifiedBy>
  <cp:revision>21</cp:revision>
  <dcterms:created xsi:type="dcterms:W3CDTF">2015-05-31T08:34:45Z</dcterms:created>
  <dcterms:modified xsi:type="dcterms:W3CDTF">2015-06-01T09:36:56Z</dcterms:modified>
</cp:coreProperties>
</file>